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2" r:id="rId7"/>
    <p:sldId id="258" r:id="rId8"/>
    <p:sldId id="262" r:id="rId9"/>
    <p:sldId id="263" r:id="rId10"/>
    <p:sldId id="270" r:id="rId11"/>
    <p:sldId id="273" r:id="rId12"/>
    <p:sldId id="274" r:id="rId13"/>
    <p:sldId id="264" r:id="rId14"/>
    <p:sldId id="265" r:id="rId15"/>
    <p:sldId id="266" r:id="rId16"/>
    <p:sldId id="267" r:id="rId17"/>
    <p:sldId id="268" r:id="rId18"/>
    <p:sldId id="269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9DA1C-7E62-4D35-B76C-09B2FA386A76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F3A0-D772-484D-9308-10761129883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Solutions Review! :D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u="sng" dirty="0" smtClean="0"/>
              <a:t>1g of pure water has a volume of 1mL</a:t>
            </a:r>
          </a:p>
          <a:p>
            <a:pPr algn="ctr"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Since most of our concentration problems have to do with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aqueous solutions</a:t>
            </a:r>
            <a:r>
              <a:rPr lang="en-US" b="1" dirty="0" smtClean="0"/>
              <a:t>, </a:t>
            </a:r>
            <a:r>
              <a:rPr lang="en-US" dirty="0" smtClean="0"/>
              <a:t>you can, when given concentration as a percentage, it can be written as </a:t>
            </a:r>
          </a:p>
          <a:p>
            <a:pPr lvl="1"/>
            <a:r>
              <a:rPr lang="en-US" dirty="0" smtClean="0"/>
              <a:t>m(g)/100mL</a:t>
            </a:r>
          </a:p>
          <a:p>
            <a:pPr lvl="1"/>
            <a:r>
              <a:rPr lang="en-US" dirty="0" smtClean="0"/>
              <a:t>m(g)/100g</a:t>
            </a:r>
          </a:p>
          <a:p>
            <a:pPr lvl="1"/>
            <a:r>
              <a:rPr lang="en-US" dirty="0" smtClean="0"/>
              <a:t>V (</a:t>
            </a:r>
            <a:r>
              <a:rPr lang="en-US" dirty="0" err="1" smtClean="0"/>
              <a:t>mL</a:t>
            </a:r>
            <a:r>
              <a:rPr lang="en-US" dirty="0" smtClean="0"/>
              <a:t>)/ 100mL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Recall! Converting different units!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3505200"/>
            <a:ext cx="12954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000" dirty="0" smtClean="0"/>
              <a:t>g</a:t>
            </a:r>
            <a:endParaRPr lang="en-CA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505200"/>
            <a:ext cx="12954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000" dirty="0" smtClean="0"/>
              <a:t>mg</a:t>
            </a:r>
            <a:endParaRPr lang="en-CA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3505200"/>
            <a:ext cx="12954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000" dirty="0" smtClean="0"/>
              <a:t>kg</a:t>
            </a:r>
            <a:endParaRPr lang="en-CA" sz="4000" dirty="0"/>
          </a:p>
        </p:txBody>
      </p:sp>
      <p:sp>
        <p:nvSpPr>
          <p:cNvPr id="18" name="Curved Down Arrow 17"/>
          <p:cNvSpPr/>
          <p:nvPr/>
        </p:nvSpPr>
        <p:spPr>
          <a:xfrm>
            <a:off x="2286000" y="2514600"/>
            <a:ext cx="1905000" cy="838200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>
            <a:off x="4800600" y="2514600"/>
            <a:ext cx="1905000" cy="838200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 flipH="1">
            <a:off x="2286000" y="4343400"/>
            <a:ext cx="1828800" cy="685800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 flipH="1">
            <a:off x="4876800" y="4343400"/>
            <a:ext cx="1828800" cy="685800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181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400" dirty="0" smtClean="0"/>
              <a:t>Divide by 1000</a:t>
            </a:r>
          </a:p>
          <a:p>
            <a:r>
              <a:rPr lang="en-CA" sz="2400" dirty="0" smtClean="0"/>
              <a:t>-Going from smaller unit to bigger</a:t>
            </a:r>
            <a:endParaRPr lang="en-CA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828800" y="5181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400" dirty="0" smtClean="0"/>
              <a:t>Divide by 1000</a:t>
            </a:r>
          </a:p>
          <a:p>
            <a:r>
              <a:rPr lang="en-CA" sz="2400" dirty="0" smtClean="0"/>
              <a:t>-Going from smaller unit to bigger</a:t>
            </a:r>
            <a:endParaRPr lang="en-C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14478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400" dirty="0" smtClean="0"/>
              <a:t>Multiply by 1000</a:t>
            </a:r>
          </a:p>
          <a:p>
            <a:r>
              <a:rPr lang="en-CA" sz="2400" dirty="0" smtClean="0"/>
              <a:t>-Going from bigger unit to smaller</a:t>
            </a:r>
            <a:endParaRPr lang="en-CA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17526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  <a:r>
              <a:rPr lang="en-CA" sz="2400" dirty="0" smtClean="0"/>
              <a:t>Multiply by 1000</a:t>
            </a:r>
          </a:p>
          <a:p>
            <a:r>
              <a:rPr lang="en-CA" sz="2400" dirty="0" smtClean="0"/>
              <a:t>-Going from bigger unit to smaller</a:t>
            </a:r>
            <a:endParaRPr lang="en-CA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Recall! Converting different units!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505200"/>
            <a:ext cx="12954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000" dirty="0" smtClean="0"/>
              <a:t>L</a:t>
            </a:r>
            <a:endParaRPr lang="en-CA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3505200"/>
            <a:ext cx="12954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4000" dirty="0" err="1" smtClean="0"/>
              <a:t>mL</a:t>
            </a:r>
            <a:endParaRPr lang="en-CA" sz="4000" dirty="0"/>
          </a:p>
        </p:txBody>
      </p:sp>
      <p:sp>
        <p:nvSpPr>
          <p:cNvPr id="19" name="Curved Down Arrow 18"/>
          <p:cNvSpPr/>
          <p:nvPr/>
        </p:nvSpPr>
        <p:spPr>
          <a:xfrm>
            <a:off x="3276600" y="2590800"/>
            <a:ext cx="2667000" cy="838200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 flipH="1">
            <a:off x="3200400" y="4343400"/>
            <a:ext cx="2590800" cy="685800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0" y="52578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 </a:t>
            </a:r>
            <a:r>
              <a:rPr lang="en-CA" sz="2400" dirty="0" smtClean="0"/>
              <a:t>Divide by 1000</a:t>
            </a:r>
          </a:p>
          <a:p>
            <a:pPr algn="ctr"/>
            <a:r>
              <a:rPr lang="en-CA" sz="2400" dirty="0" smtClean="0"/>
              <a:t>-Going from smaller unit to bigger</a:t>
            </a:r>
            <a:endParaRPr lang="en-C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478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 </a:t>
            </a:r>
            <a:r>
              <a:rPr lang="en-CA" sz="2400" dirty="0" smtClean="0"/>
              <a:t>Multiply by 1000</a:t>
            </a:r>
          </a:p>
          <a:p>
            <a:pPr algn="ctr"/>
            <a:r>
              <a:rPr lang="en-CA" sz="2400" dirty="0" smtClean="0"/>
              <a:t>-Going from bigger unit to smaller</a:t>
            </a:r>
            <a:endParaRPr lang="en-CA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concentration of a lemonade when 18g of power are dissolved in 10L of the solution?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=18g</a:t>
            </a:r>
          </a:p>
          <a:p>
            <a:pPr>
              <a:buNone/>
            </a:pPr>
            <a:r>
              <a:rPr lang="en-US" dirty="0" smtClean="0"/>
              <a:t>V=10L</a:t>
            </a:r>
          </a:p>
          <a:p>
            <a:pPr>
              <a:buNone/>
            </a:pPr>
            <a:r>
              <a:rPr lang="en-US" dirty="0" smtClean="0"/>
              <a:t>C=18g/10L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C=1.8g/L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concentration of Ms. Di </a:t>
            </a:r>
            <a:r>
              <a:rPr lang="en-US" dirty="0" err="1" smtClean="0"/>
              <a:t>Lallo’s</a:t>
            </a:r>
            <a:r>
              <a:rPr lang="en-US" dirty="0" smtClean="0"/>
              <a:t> cappuccino if there are 154mg of caffeine dissolved in the solution in a 354mL travel mug?</a:t>
            </a:r>
          </a:p>
          <a:p>
            <a:pPr>
              <a:buNone/>
            </a:pPr>
            <a:r>
              <a:rPr lang="en-US" dirty="0" smtClean="0"/>
              <a:t>m=154mg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need to convert to g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m=0.154g</a:t>
            </a:r>
          </a:p>
          <a:p>
            <a:pPr>
              <a:buNone/>
            </a:pPr>
            <a:r>
              <a:rPr lang="en-US" dirty="0" smtClean="0"/>
              <a:t>V=354mL</a:t>
            </a:r>
          </a:p>
          <a:p>
            <a:pPr>
              <a:buNone/>
            </a:pPr>
            <a:r>
              <a:rPr lang="en-US" dirty="0" smtClean="0"/>
              <a:t>C=0.154g/354mL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C=0.00044g/</a:t>
            </a:r>
            <a:r>
              <a:rPr lang="en-US" dirty="0" err="1" smtClean="0"/>
              <a:t>mL</a:t>
            </a:r>
            <a:endParaRPr lang="en-US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example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is the mass of salt present in 30mL of saltwater with a concentration of 2.5%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C=2.5%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convert to fraction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C=2.5/100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=? What we’re solving for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en-US" dirty="0" smtClean="0"/>
              <a:t>V=30mL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2.5/100=m/30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cross multiply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2.5x30=100m</a:t>
            </a:r>
          </a:p>
          <a:p>
            <a:pPr>
              <a:buNone/>
            </a:pPr>
            <a:r>
              <a:rPr lang="en-US" dirty="0" smtClean="0"/>
              <a:t>m=(2.5x30)/100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m=0.75g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example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Place the following solutions in order from highest concentration to lowest concentration.</a:t>
            </a:r>
          </a:p>
          <a:p>
            <a:r>
              <a:rPr lang="en-US" dirty="0" smtClean="0"/>
              <a:t>4g/2800mL</a:t>
            </a:r>
          </a:p>
          <a:p>
            <a:r>
              <a:rPr lang="en-US" dirty="0" smtClean="0"/>
              <a:t>8.1%</a:t>
            </a:r>
          </a:p>
          <a:p>
            <a:r>
              <a:rPr lang="en-US" dirty="0" smtClean="0"/>
              <a:t>167mg/10mL</a:t>
            </a:r>
          </a:p>
          <a:p>
            <a:r>
              <a:rPr lang="en-US" dirty="0" smtClean="0"/>
              <a:t>15849mg/14879mL</a:t>
            </a:r>
          </a:p>
          <a:p>
            <a:r>
              <a:rPr lang="en-US" dirty="0" smtClean="0"/>
              <a:t>2g/L	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4343400" y="2743200"/>
            <a:ext cx="4114800" cy="2286000"/>
          </a:xfrm>
          <a:prstGeom prst="cloudCallout">
            <a:avLst>
              <a:gd name="adj1" fmla="val -61581"/>
              <a:gd name="adj2" fmla="val 8516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Put everything in the same unit! Suggestion, convert everything to g/L</a:t>
            </a:r>
            <a:endParaRPr lang="en-CA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r>
              <a:rPr lang="en-US" dirty="0" smtClean="0"/>
              <a:t> of example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  2g/L</a:t>
            </a:r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209800"/>
            <a:ext cx="6159500" cy="762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295400"/>
            <a:ext cx="5638800" cy="763146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352800"/>
            <a:ext cx="7264400" cy="8382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419600"/>
            <a:ext cx="7467600" cy="768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Per Million (</a:t>
            </a:r>
            <a:r>
              <a:rPr lang="en-US" dirty="0" err="1" smtClean="0"/>
              <a:t>ppm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3000" dirty="0" smtClean="0"/>
              <a:t>Unit of concentration used when the </a:t>
            </a:r>
            <a:r>
              <a:rPr lang="en-US" sz="3000" b="1" u="sng" dirty="0" smtClean="0">
                <a:solidFill>
                  <a:schemeClr val="accent3">
                    <a:lumMod val="75000"/>
                  </a:schemeClr>
                </a:solidFill>
              </a:rPr>
              <a:t>solute</a:t>
            </a:r>
            <a:r>
              <a:rPr lang="en-US" sz="3000" dirty="0" smtClean="0"/>
              <a:t> is much </a:t>
            </a:r>
            <a:r>
              <a:rPr lang="en-US" sz="3000" dirty="0" err="1" smtClean="0"/>
              <a:t>much</a:t>
            </a:r>
            <a:r>
              <a:rPr lang="en-US" sz="3000" dirty="0" smtClean="0"/>
              <a:t> smaller than the amount of the </a:t>
            </a:r>
            <a:r>
              <a:rPr lang="en-US" sz="3000" b="1" u="sng" dirty="0" smtClean="0">
                <a:solidFill>
                  <a:schemeClr val="accent4">
                    <a:lumMod val="75000"/>
                  </a:schemeClr>
                </a:solidFill>
              </a:rPr>
              <a:t>solution</a:t>
            </a:r>
          </a:p>
          <a:p>
            <a:endParaRPr lang="en-US" dirty="0" smtClean="0"/>
          </a:p>
          <a:p>
            <a:r>
              <a:rPr lang="en-US" sz="3000" dirty="0" smtClean="0"/>
              <a:t>Since 1g of pure water has a volume of 1mL, 1ppm for a solute in a liquid solution is equal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209800"/>
            <a:ext cx="3581400" cy="102904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248400" y="24384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(Solids)</a:t>
            </a:r>
            <a:endParaRPr lang="en-CA" sz="2200" dirty="0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33800" y="53340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(Liquids)</a:t>
            </a:r>
            <a:endParaRPr lang="en-CA" sz="2200" dirty="0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7673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419600"/>
            <a:ext cx="6701509" cy="1600200"/>
          </a:xfrm>
          <a:prstGeom prst="rect">
            <a:avLst/>
          </a:prstGeom>
          <a:noFill/>
        </p:spPr>
      </p:pic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0" y="1876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PPM exercise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Convert the following concentrations to </a:t>
            </a:r>
            <a:r>
              <a:rPr lang="en-US" dirty="0" err="1" smtClean="0"/>
              <a:t>ppm</a:t>
            </a:r>
            <a:endParaRPr lang="en-US" dirty="0" smtClean="0"/>
          </a:p>
          <a:p>
            <a:r>
              <a:rPr lang="en-US" dirty="0" smtClean="0"/>
              <a:t>12.5%		34.6mg/L		4g/352mL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048000"/>
            <a:ext cx="7360444" cy="838200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962400"/>
            <a:ext cx="2209800" cy="619125"/>
          </a:xfrm>
          <a:prstGeom prst="rect">
            <a:avLst/>
          </a:prstGeom>
          <a:noFill/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89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876800"/>
            <a:ext cx="594360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a solution?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homogenous mixture composed of a </a:t>
            </a:r>
          </a:p>
          <a:p>
            <a:pPr lvl="1"/>
            <a:r>
              <a:rPr lang="en-US" dirty="0" smtClean="0"/>
              <a:t>Solute (power which dissolves in the…)</a:t>
            </a:r>
          </a:p>
          <a:p>
            <a:pPr lvl="1"/>
            <a:r>
              <a:rPr lang="en-US" dirty="0" smtClean="0"/>
              <a:t>Solvent (liquid which dissolves the solute)</a:t>
            </a:r>
          </a:p>
          <a:p>
            <a:r>
              <a:rPr lang="en-US" dirty="0" smtClean="0"/>
              <a:t>When you mix a solute and a solvent, two things can happen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solute </a:t>
            </a:r>
            <a:r>
              <a:rPr lang="en-US" b="1" dirty="0" smtClean="0"/>
              <a:t>dissolves</a:t>
            </a:r>
            <a:r>
              <a:rPr lang="en-US" dirty="0" smtClean="0"/>
              <a:t> and separates in the solvent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solute does not dissolve and forms a </a:t>
            </a:r>
            <a:r>
              <a:rPr lang="en-US" b="1" dirty="0" smtClean="0"/>
              <a:t>precipitate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a solute dissolve?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POLARITY!</a:t>
            </a:r>
          </a:p>
          <a:p>
            <a:r>
              <a:rPr lang="en-US" dirty="0" smtClean="0"/>
              <a:t>Compounds either share/take electrons to have full octets</a:t>
            </a:r>
          </a:p>
          <a:p>
            <a:r>
              <a:rPr lang="en-US" dirty="0" smtClean="0"/>
              <a:t>However, even though the compound is “neutral” (</a:t>
            </a:r>
            <a:r>
              <a:rPr lang="en-US" dirty="0" err="1" smtClean="0"/>
              <a:t>i.e</a:t>
            </a:r>
            <a:r>
              <a:rPr lang="en-US" dirty="0" smtClean="0"/>
              <a:t> has no net +</a:t>
            </a:r>
            <a:r>
              <a:rPr lang="en-US" dirty="0" err="1" smtClean="0"/>
              <a:t>ve</a:t>
            </a:r>
            <a:r>
              <a:rPr lang="en-US" dirty="0" smtClean="0"/>
              <a:t> or –</a:t>
            </a:r>
            <a:r>
              <a:rPr lang="en-US" dirty="0" err="1" smtClean="0"/>
              <a:t>ve</a:t>
            </a:r>
            <a:r>
              <a:rPr lang="en-US" dirty="0" smtClean="0"/>
              <a:t> charge), if the sharing of electrons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not even</a:t>
            </a:r>
            <a:r>
              <a:rPr lang="en-US" b="1" dirty="0" smtClean="0"/>
              <a:t>,</a:t>
            </a:r>
            <a:r>
              <a:rPr lang="en-US" dirty="0" smtClean="0"/>
              <a:t> the compound may form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dipoles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Def: unequal sharing of electrons within the bond</a:t>
            </a:r>
          </a:p>
          <a:p>
            <a:r>
              <a:rPr lang="en-US" dirty="0" smtClean="0"/>
              <a:t>If a solute has dipoles, it is considered polar!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a solute dissolve?</a:t>
            </a:r>
            <a:endParaRPr lang="en-CA" dirty="0"/>
          </a:p>
        </p:txBody>
      </p:sp>
      <p:pic>
        <p:nvPicPr>
          <p:cNvPr id="4" name="Content Placeholder 3" descr="water dipo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295400"/>
            <a:ext cx="2381250" cy="2000250"/>
          </a:xfrm>
        </p:spPr>
      </p:pic>
      <p:sp>
        <p:nvSpPr>
          <p:cNvPr id="5" name="TextBox 4"/>
          <p:cNvSpPr txBox="1"/>
          <p:nvPr/>
        </p:nvSpPr>
        <p:spPr>
          <a:xfrm>
            <a:off x="685800" y="31242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Take water, a common solvent</a:t>
            </a:r>
          </a:p>
          <a:p>
            <a:r>
              <a:rPr lang="en-US" sz="2400" dirty="0" smtClean="0"/>
              <a:t>This is a water molecule; the white balls represent Hydrogen, and the red ball Oxygen.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red cloud=  negative electric charge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blue clouds= positive electric charge. </a:t>
            </a:r>
          </a:p>
          <a:p>
            <a:endParaRPr lang="en-US" sz="2400" dirty="0"/>
          </a:p>
          <a:p>
            <a:r>
              <a:rPr lang="en-US" sz="2400" dirty="0" smtClean="0"/>
              <a:t>Because of how the water molecule is arranged, there is a part of water that is more negative, and a part that is more positive. </a:t>
            </a:r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447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O, partially –</a:t>
            </a:r>
            <a:r>
              <a:rPr lang="en-US" dirty="0" err="1" smtClean="0"/>
              <a:t>ve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5105400" y="2362200"/>
            <a:ext cx="1588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H, partially +</a:t>
            </a:r>
            <a:r>
              <a:rPr lang="en-US" dirty="0" err="1" smtClean="0"/>
              <a:t>ve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2209800" y="2438400"/>
            <a:ext cx="1588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H, partially +</a:t>
            </a:r>
            <a:r>
              <a:rPr lang="en-US" dirty="0" err="1" smtClean="0"/>
              <a:t>ve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a solute dissolve?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solutes are ionic compounds</a:t>
            </a:r>
          </a:p>
          <a:p>
            <a:pPr lvl="1"/>
            <a:r>
              <a:rPr lang="en-US" dirty="0" smtClean="0"/>
              <a:t>Recap: Ionic compounds are those which one element is a </a:t>
            </a:r>
            <a:r>
              <a:rPr lang="en-US" b="1" dirty="0" smtClean="0"/>
              <a:t>metal</a:t>
            </a:r>
            <a:r>
              <a:rPr lang="en-US" dirty="0" smtClean="0"/>
              <a:t> and the other element is a </a:t>
            </a:r>
            <a:r>
              <a:rPr lang="en-US" b="1" dirty="0" smtClean="0"/>
              <a:t>non-metal</a:t>
            </a:r>
            <a:endParaRPr lang="en-US" dirty="0" smtClean="0"/>
          </a:p>
          <a:p>
            <a:r>
              <a:rPr lang="en-US" dirty="0" smtClean="0"/>
              <a:t>When they are put in water, 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metal element </a:t>
            </a:r>
            <a:r>
              <a:rPr lang="en-US" dirty="0" smtClean="0"/>
              <a:t>(which has 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charge </a:t>
            </a:r>
            <a:r>
              <a:rPr lang="en-US" dirty="0" smtClean="0"/>
              <a:t>since it </a:t>
            </a:r>
            <a:r>
              <a:rPr lang="en-US" i="1" dirty="0" smtClean="0"/>
              <a:t>gave its electron away!</a:t>
            </a:r>
            <a:r>
              <a:rPr lang="en-US" dirty="0" smtClean="0"/>
              <a:t>) is </a:t>
            </a:r>
            <a:r>
              <a:rPr lang="en-US" dirty="0" smtClean="0">
                <a:solidFill>
                  <a:srgbClr val="FF0000"/>
                </a:solidFill>
              </a:rPr>
              <a:t>attracted to the negative dipole </a:t>
            </a:r>
            <a:r>
              <a:rPr lang="en-US" dirty="0" smtClean="0"/>
              <a:t>on water!</a:t>
            </a:r>
          </a:p>
          <a:p>
            <a:r>
              <a:rPr lang="en-US" dirty="0" smtClean="0"/>
              <a:t>Same scenario happens with the </a:t>
            </a:r>
            <a:r>
              <a:rPr lang="en-US" dirty="0" smtClean="0">
                <a:solidFill>
                  <a:srgbClr val="FF0000"/>
                </a:solidFill>
              </a:rPr>
              <a:t>non-metal element</a:t>
            </a:r>
            <a:r>
              <a:rPr lang="en-US" dirty="0" smtClean="0"/>
              <a:t>; it has a </a:t>
            </a:r>
            <a:r>
              <a:rPr lang="en-US" dirty="0" smtClean="0">
                <a:solidFill>
                  <a:srgbClr val="FF0000"/>
                </a:solidFill>
              </a:rPr>
              <a:t>–</a:t>
            </a:r>
            <a:r>
              <a:rPr lang="en-US" dirty="0" err="1" smtClean="0">
                <a:solidFill>
                  <a:srgbClr val="FF0000"/>
                </a:solidFill>
              </a:rPr>
              <a:t>ve</a:t>
            </a:r>
            <a:r>
              <a:rPr lang="en-US" dirty="0" smtClean="0">
                <a:solidFill>
                  <a:srgbClr val="FF0000"/>
                </a:solidFill>
              </a:rPr>
              <a:t> change </a:t>
            </a:r>
            <a:r>
              <a:rPr lang="en-US" dirty="0" smtClean="0"/>
              <a:t>(since it </a:t>
            </a:r>
            <a:r>
              <a:rPr lang="en-US" i="1" dirty="0" smtClean="0"/>
              <a:t>took the electron from the metal)</a:t>
            </a:r>
            <a:r>
              <a:rPr lang="en-US" dirty="0" smtClean="0"/>
              <a:t> and is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attracted to the positive dipole </a:t>
            </a:r>
            <a:r>
              <a:rPr lang="en-US" dirty="0" smtClean="0"/>
              <a:t>on water!</a:t>
            </a:r>
          </a:p>
          <a:p>
            <a:r>
              <a:rPr lang="en-US" dirty="0" smtClean="0"/>
              <a:t>This attraction to water is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greater than the attraction they have for each other, and they dissolve!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things to remember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Solvent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+mj-lt"/>
                <a:cs typeface="Times New Roman"/>
              </a:rPr>
              <a:t> Liquid doing the dissolving</a:t>
            </a:r>
          </a:p>
          <a:p>
            <a:pPr>
              <a:buNone/>
            </a:pPr>
            <a:endParaRPr lang="en-US" dirty="0" smtClean="0">
              <a:latin typeface="+mj-lt"/>
              <a:cs typeface="Times New Roman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/>
              </a:rPr>
              <a:t>Solute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cs typeface="Times New Roman"/>
              </a:rPr>
              <a:t> Solid being dissolved</a:t>
            </a:r>
          </a:p>
          <a:p>
            <a:pPr>
              <a:buNone/>
            </a:pPr>
            <a:endParaRPr lang="en-US" dirty="0" smtClean="0">
              <a:cs typeface="Times New Roman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Solution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cs typeface="Times New Roman"/>
              </a:rPr>
              <a:t> Combo of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solvent</a:t>
            </a:r>
            <a:r>
              <a:rPr lang="en-US" dirty="0" smtClean="0">
                <a:cs typeface="Times New Roman"/>
              </a:rPr>
              <a:t> and the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solute</a:t>
            </a:r>
          </a:p>
          <a:p>
            <a:pPr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  <a:cs typeface="Times New Roman"/>
            </a:endParaRPr>
          </a:p>
          <a:p>
            <a:pPr>
              <a:buNone/>
            </a:pPr>
            <a:r>
              <a:rPr lang="en-US" dirty="0" smtClean="0">
                <a:cs typeface="Times New Roman"/>
              </a:rPr>
              <a:t>Example: Water and </a:t>
            </a:r>
            <a:r>
              <a:rPr lang="en-US" dirty="0" err="1" smtClean="0">
                <a:cs typeface="Times New Roman"/>
              </a:rPr>
              <a:t>koolaid</a:t>
            </a:r>
            <a:r>
              <a:rPr lang="en-US" dirty="0" smtClean="0">
                <a:cs typeface="Times New Roman"/>
              </a:rPr>
              <a:t>. Water is solvent, </a:t>
            </a:r>
            <a:r>
              <a:rPr lang="en-US" dirty="0" err="1" smtClean="0">
                <a:cs typeface="Times New Roman"/>
              </a:rPr>
              <a:t>kooaid</a:t>
            </a:r>
            <a:r>
              <a:rPr lang="en-US" dirty="0" smtClean="0">
                <a:cs typeface="Times New Roman"/>
              </a:rPr>
              <a:t> is solute, the solution is your drink! :D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precipitate?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Def: formation of a solid in a solution</a:t>
            </a:r>
          </a:p>
          <a:p>
            <a:r>
              <a:rPr lang="en-US" dirty="0" smtClean="0"/>
              <a:t>Can form due to many things (</a:t>
            </a:r>
            <a:r>
              <a:rPr lang="en-US" sz="1600" dirty="0"/>
              <a:t>K</a:t>
            </a:r>
            <a:r>
              <a:rPr lang="en-US" sz="1600" dirty="0" smtClean="0"/>
              <a:t>ey ones you need to know</a:t>
            </a:r>
            <a:r>
              <a:rPr lang="en-US" sz="36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Solute you are trying to dissolve in solvent is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insoluble (can’t dissolve)</a:t>
            </a:r>
            <a:endParaRPr lang="en-US" dirty="0" smtClean="0"/>
          </a:p>
          <a:p>
            <a:pPr lvl="1"/>
            <a:r>
              <a:rPr lang="en-US" dirty="0" smtClean="0"/>
              <a:t>Too much of a soluble solute is introduced to a solvent and the solution becomes </a:t>
            </a:r>
            <a:r>
              <a:rPr lang="en-US" b="1" dirty="0" smtClean="0">
                <a:solidFill>
                  <a:srgbClr val="7030A0"/>
                </a:solidFill>
              </a:rPr>
              <a:t>supersaturated</a:t>
            </a:r>
          </a:p>
          <a:p>
            <a:pPr lvl="2"/>
            <a:r>
              <a:rPr lang="en-US" dirty="0" smtClean="0"/>
              <a:t>Def: solution that has </a:t>
            </a:r>
            <a:r>
              <a:rPr lang="en-US" u="sng" dirty="0" smtClean="0"/>
              <a:t>more</a:t>
            </a:r>
            <a:r>
              <a:rPr lang="en-US" dirty="0" smtClean="0"/>
              <a:t> of a </a:t>
            </a:r>
            <a:r>
              <a:rPr lang="en-US" u="sng" dirty="0" smtClean="0"/>
              <a:t>dissolved solute that can de dissolved </a:t>
            </a:r>
            <a:r>
              <a:rPr lang="en-US" dirty="0" smtClean="0"/>
              <a:t>by the solvent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Def: proportion of solute/ solvent in a solution</a:t>
            </a:r>
          </a:p>
          <a:p>
            <a:pPr algn="ctr">
              <a:buNone/>
            </a:pPr>
            <a:endParaRPr lang="en-US" u="sng" dirty="0" smtClean="0"/>
          </a:p>
          <a:p>
            <a:pPr algn="ctr">
              <a:buNone/>
            </a:pPr>
            <a:r>
              <a:rPr lang="en-US" u="sng" dirty="0" smtClean="0"/>
              <a:t>Things which </a:t>
            </a:r>
            <a:r>
              <a:rPr lang="en-US" u="sng" dirty="0" smtClean="0">
                <a:latin typeface="Times New Roman"/>
                <a:cs typeface="Times New Roman"/>
              </a:rPr>
              <a:t>↑ </a:t>
            </a:r>
            <a:r>
              <a:rPr lang="en-US" u="sng" dirty="0" smtClean="0">
                <a:latin typeface="+mj-lt"/>
                <a:cs typeface="Times New Roman"/>
              </a:rPr>
              <a:t>or</a:t>
            </a:r>
            <a:r>
              <a:rPr lang="en-US" u="sng" dirty="0" smtClean="0">
                <a:latin typeface="Times New Roman"/>
                <a:cs typeface="Times New Roman"/>
              </a:rPr>
              <a:t> ↓ </a:t>
            </a:r>
            <a:r>
              <a:rPr lang="en-US" u="sng" dirty="0" smtClean="0">
                <a:cs typeface="Times New Roman"/>
              </a:rPr>
              <a:t>concentration</a:t>
            </a:r>
          </a:p>
          <a:p>
            <a:pPr algn="ctr">
              <a:buNone/>
            </a:pPr>
            <a:endParaRPr lang="en-US" u="sng" dirty="0"/>
          </a:p>
          <a:p>
            <a:pPr>
              <a:buNone/>
            </a:pPr>
            <a:r>
              <a:rPr lang="en-US" dirty="0" smtClean="0"/>
              <a:t>Dilution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adding water to solution =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↓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/>
              </a:rPr>
              <a:t>concentration!</a:t>
            </a:r>
          </a:p>
          <a:p>
            <a:pPr>
              <a:buNone/>
            </a:pPr>
            <a:r>
              <a:rPr lang="en-US" dirty="0" smtClean="0">
                <a:latin typeface="+mj-lt"/>
                <a:cs typeface="Times New Roman"/>
              </a:rPr>
              <a:t>Dissolution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adding solute to solution =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 concentration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!</a:t>
            </a:r>
          </a:p>
          <a:p>
            <a:pPr>
              <a:buNone/>
            </a:pPr>
            <a:r>
              <a:rPr lang="en-US" dirty="0" smtClean="0">
                <a:cs typeface="Times New Roman"/>
              </a:rPr>
              <a:t>Evaporation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removing solvent from solution </a:t>
            </a:r>
            <a:r>
              <a:rPr lang="en-US" dirty="0">
                <a:cs typeface="Times New Roman"/>
              </a:rPr>
              <a:t>= </a:t>
            </a:r>
            <a:r>
              <a:rPr lang="en-US" dirty="0" smtClean="0">
                <a:solidFill>
                  <a:srgbClr val="92D050"/>
                </a:solidFill>
                <a:latin typeface="Times New Roman"/>
                <a:cs typeface="Times New Roman"/>
              </a:rPr>
              <a:t>↑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concentration!</a:t>
            </a:r>
            <a:endParaRPr lang="en-C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C=m/V</a:t>
            </a:r>
          </a:p>
          <a:p>
            <a:pPr>
              <a:buNone/>
            </a:pPr>
            <a:r>
              <a:rPr lang="en-US" dirty="0" smtClean="0"/>
              <a:t>Where C= concentration of solution</a:t>
            </a:r>
          </a:p>
          <a:p>
            <a:pPr>
              <a:buNone/>
            </a:pPr>
            <a:r>
              <a:rPr lang="en-US" dirty="0" smtClean="0"/>
              <a:t>		   m= mass of solute (in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g!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V= volume of solution ( in </a:t>
            </a:r>
            <a:r>
              <a:rPr lang="en-US" dirty="0" smtClean="0">
                <a:solidFill>
                  <a:schemeClr val="accent4"/>
                </a:solidFill>
              </a:rPr>
              <a:t>L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7030A0"/>
                </a:solidFill>
              </a:rPr>
              <a:t>mL</a:t>
            </a:r>
            <a:r>
              <a:rPr lang="en-US" dirty="0" smtClean="0">
                <a:solidFill>
                  <a:srgbClr val="7030A0"/>
                </a:solidFill>
              </a:rPr>
              <a:t>!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Units for concentration</a:t>
            </a:r>
          </a:p>
          <a:p>
            <a:pPr>
              <a:buNone/>
            </a:pPr>
            <a:r>
              <a:rPr lang="en-US" dirty="0" smtClean="0"/>
              <a:t>g/L ; g/</a:t>
            </a:r>
            <a:r>
              <a:rPr lang="en-US" dirty="0" err="1" smtClean="0"/>
              <a:t>mL</a:t>
            </a:r>
            <a:r>
              <a:rPr lang="en-US" dirty="0" smtClean="0"/>
              <a:t> are most common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concentration is given as a percentage</a:t>
            </a:r>
          </a:p>
          <a:p>
            <a:pPr>
              <a:buNone/>
            </a:pPr>
            <a:r>
              <a:rPr lang="en-US" dirty="0" smtClean="0"/>
              <a:t>%(m</a:t>
            </a:r>
            <a:r>
              <a:rPr lang="en-US" sz="1500" dirty="0" smtClean="0"/>
              <a:t>(g)</a:t>
            </a:r>
            <a:r>
              <a:rPr lang="en-US" sz="3000" dirty="0" smtClean="0"/>
              <a:t>/V</a:t>
            </a:r>
            <a:r>
              <a:rPr lang="en-US" sz="1500" dirty="0" smtClean="0"/>
              <a:t>(</a:t>
            </a:r>
            <a:r>
              <a:rPr lang="en-US" sz="1500" dirty="0" err="1" smtClean="0"/>
              <a:t>mL</a:t>
            </a:r>
            <a:r>
              <a:rPr lang="en-US" sz="1500" dirty="0" smtClean="0"/>
              <a:t>)</a:t>
            </a:r>
            <a:r>
              <a:rPr lang="en-US" sz="3000" dirty="0" smtClean="0"/>
              <a:t>); % (V</a:t>
            </a:r>
            <a:r>
              <a:rPr lang="en-US" sz="1500" dirty="0" smtClean="0"/>
              <a:t>(</a:t>
            </a:r>
            <a:r>
              <a:rPr lang="en-US" sz="1500" dirty="0" err="1" smtClean="0"/>
              <a:t>mL</a:t>
            </a:r>
            <a:r>
              <a:rPr lang="en-US" sz="1500" dirty="0" smtClean="0"/>
              <a:t>)</a:t>
            </a:r>
            <a:r>
              <a:rPr lang="en-US" sz="3000" dirty="0" smtClean="0"/>
              <a:t>/V</a:t>
            </a:r>
            <a:r>
              <a:rPr lang="en-US" sz="1500" dirty="0" smtClean="0"/>
              <a:t>(</a:t>
            </a:r>
            <a:r>
              <a:rPr lang="en-US" sz="1500" dirty="0" err="1" smtClean="0"/>
              <a:t>mL</a:t>
            </a:r>
            <a:r>
              <a:rPr lang="en-US" sz="1500" dirty="0" smtClean="0"/>
              <a:t>)</a:t>
            </a:r>
            <a:r>
              <a:rPr lang="en-US" sz="3000" dirty="0" smtClean="0"/>
              <a:t>) or % (m</a:t>
            </a:r>
            <a:r>
              <a:rPr lang="en-US" sz="1500" dirty="0" smtClean="0"/>
              <a:t>(g)</a:t>
            </a:r>
            <a:r>
              <a:rPr lang="en-US" sz="3000" dirty="0" smtClean="0"/>
              <a:t>/(m</a:t>
            </a:r>
            <a:r>
              <a:rPr lang="en-US" sz="1500" dirty="0" smtClean="0"/>
              <a:t>(g)</a:t>
            </a:r>
            <a:r>
              <a:rPr lang="en-US" sz="3000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874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Solutions Review! :D</vt:lpstr>
      <vt:lpstr>What’s a solution?</vt:lpstr>
      <vt:lpstr>Why does a solute dissolve?</vt:lpstr>
      <vt:lpstr>Why does a solute dissolve?</vt:lpstr>
      <vt:lpstr>Why does a solute dissolve?</vt:lpstr>
      <vt:lpstr>Key things to remember</vt:lpstr>
      <vt:lpstr>What’s a precipitate?</vt:lpstr>
      <vt:lpstr>Concentration</vt:lpstr>
      <vt:lpstr>Concentration</vt:lpstr>
      <vt:lpstr>Recall!</vt:lpstr>
      <vt:lpstr>Recall! Converting different units!</vt:lpstr>
      <vt:lpstr>Recall! Converting different units!</vt:lpstr>
      <vt:lpstr>Concentration example</vt:lpstr>
      <vt:lpstr>Concentration example 2</vt:lpstr>
      <vt:lpstr>Concentration example 3</vt:lpstr>
      <vt:lpstr>Concentration example 4</vt:lpstr>
      <vt:lpstr>Con’t of example 4</vt:lpstr>
      <vt:lpstr>Parts Per Million (ppm)</vt:lpstr>
      <vt:lpstr>PPM exercise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Review! :D</dc:title>
  <dc:creator>Andrea Di Lallo</dc:creator>
  <cp:lastModifiedBy>Andrea Di Lallo</cp:lastModifiedBy>
  <cp:revision>24</cp:revision>
  <dcterms:created xsi:type="dcterms:W3CDTF">2012-04-09T16:06:25Z</dcterms:created>
  <dcterms:modified xsi:type="dcterms:W3CDTF">2012-04-24T16:23:58Z</dcterms:modified>
</cp:coreProperties>
</file>