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1E8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2FE4-FE04-48D3-8B08-F2B31782FC02}" type="datetimeFigureOut">
              <a:rPr lang="en-US" smtClean="0"/>
              <a:pPr/>
              <a:t>4/24/2012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EDF1-9B4B-46BF-9566-9BA15189A3F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lZBNbgBhkU&amp;feature=related" TargetMode="External"/><Relationship Id="rId2" Type="http://schemas.openxmlformats.org/officeDocument/2006/relationships/hyperlink" Target="http://www.youtube.com/watch?v=Yvp7-YzG-FQ&amp;feature=relat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khZIl9kv5Xc&amp;feature=related" TargetMode="External"/><Relationship Id="rId4" Type="http://schemas.openxmlformats.org/officeDocument/2006/relationships/hyperlink" Target="http://www.youtube.com/watch?v=VIYwTN45X5o&amp;feature=relat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iAvDpl5aJA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Changes in matter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the matter, don’t you want to learn about matter?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signs a Chemical change occurred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Bubbles form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>
                <a:latin typeface="+mj-lt"/>
                <a:cs typeface="Times New Roman"/>
              </a:rPr>
              <a:t>C</a:t>
            </a:r>
            <a:r>
              <a:rPr lang="en-US" dirty="0" smtClean="0">
                <a:latin typeface="+mj-lt"/>
                <a:cs typeface="Times New Roman"/>
              </a:rPr>
              <a:t>reation of a gas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Major color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Heat/light given off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Change in mass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 smtClean="0">
                <a:latin typeface="+mj-lt"/>
                <a:cs typeface="Times New Roman"/>
              </a:rPr>
              <a:t>lighter or heaver than when started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Formation of a precipitate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signs a Chemical change occurred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>
                <a:hlinkClick r:id="rId2"/>
              </a:rPr>
              <a:t>http://www.youtube.com/watch?v=Yvp7-YzG-FQ&amp;feature=related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http://www.youtube.com/watch?v=0lZBNbgBhkU&amp;feature=related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http://www.youtube.com/watch?v=VIYwTN45X5o&amp;feature=related</a:t>
            </a: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Couldn’t find clip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hlinkClick r:id="rId5"/>
              </a:rPr>
              <a:t>http://www.youtube.com/watch?v=khZIl9kv5Xc&amp;feature=related</a:t>
            </a:r>
            <a:endParaRPr lang="en-CA" dirty="0" smtClean="0"/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Def: The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breaking down </a:t>
            </a:r>
            <a:r>
              <a:rPr lang="en-US" dirty="0" smtClean="0"/>
              <a:t>or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making of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molecules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reactants</a:t>
            </a:r>
          </a:p>
          <a:p>
            <a:r>
              <a:rPr lang="en-US" dirty="0" smtClean="0"/>
              <a:t>Everything to the left of the equation (arrow)</a:t>
            </a:r>
          </a:p>
          <a:p>
            <a:r>
              <a:rPr lang="en-US" dirty="0" smtClean="0"/>
              <a:t>The stuff you have before you start the </a:t>
            </a:r>
            <a:r>
              <a:rPr lang="en-US" dirty="0" err="1" smtClean="0"/>
              <a:t>rnx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products</a:t>
            </a:r>
          </a:p>
          <a:p>
            <a:r>
              <a:rPr lang="en-US" dirty="0" smtClean="0"/>
              <a:t>Everything to the right of the equation (arrow)</a:t>
            </a:r>
          </a:p>
          <a:p>
            <a:r>
              <a:rPr lang="en-US" dirty="0" smtClean="0"/>
              <a:t>The stuff you get after you mix them and finish the </a:t>
            </a:r>
            <a:r>
              <a:rPr lang="en-US" dirty="0" err="1" smtClean="0"/>
              <a:t>rnx</a:t>
            </a:r>
            <a:r>
              <a:rPr lang="en-US" dirty="0" smtClean="0"/>
              <a:t>!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Chemical Reactions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Synthesis Reaction</a:t>
            </a:r>
          </a:p>
          <a:p>
            <a:pPr lvl="1"/>
            <a:r>
              <a:rPr lang="en-US" dirty="0" smtClean="0"/>
              <a:t>Element + Element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Compound</a:t>
            </a:r>
          </a:p>
          <a:p>
            <a:pPr lvl="2"/>
            <a:r>
              <a:rPr lang="en-US" dirty="0"/>
              <a:t>Cu + O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CuO</a:t>
            </a:r>
            <a:endParaRPr lang="en-US" dirty="0" smtClean="0"/>
          </a:p>
          <a:p>
            <a:r>
              <a:rPr lang="en-US" dirty="0" smtClean="0"/>
              <a:t>Decomposition Reaction</a:t>
            </a:r>
          </a:p>
          <a:p>
            <a:pPr lvl="1"/>
            <a:r>
              <a:rPr lang="en-US" dirty="0" smtClean="0">
                <a:cs typeface="Times New Roman"/>
              </a:rPr>
              <a:t>Compound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Element + Element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smtClean="0"/>
              <a:t>O</a:t>
            </a:r>
          </a:p>
          <a:p>
            <a:r>
              <a:rPr lang="en-US" dirty="0" smtClean="0"/>
              <a:t>Single Displacement Reaction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b</a:t>
            </a:r>
            <a:r>
              <a:rPr lang="en-US" dirty="0" smtClean="0"/>
              <a:t> + </a:t>
            </a:r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ac + </a:t>
            </a:r>
            <a:r>
              <a:rPr lang="en-US" dirty="0" err="1" smtClean="0">
                <a:latin typeface="+mj-lt"/>
                <a:cs typeface="Times New Roman"/>
              </a:rPr>
              <a:t>bd</a:t>
            </a:r>
            <a:endParaRPr lang="en-US" dirty="0" smtClean="0">
              <a:latin typeface="+mj-lt"/>
              <a:cs typeface="Times New Roman"/>
            </a:endParaRPr>
          </a:p>
          <a:p>
            <a:pPr lvl="2"/>
            <a:r>
              <a:rPr lang="en-US" dirty="0"/>
              <a:t>2CuO + </a:t>
            </a:r>
            <a:r>
              <a:rPr lang="en-US" dirty="0" smtClean="0"/>
              <a:t>C</a:t>
            </a:r>
            <a:r>
              <a:rPr lang="en-US" dirty="0" smtClean="0">
                <a:latin typeface="Times New Roman"/>
                <a:cs typeface="Times New Roman"/>
              </a:rPr>
              <a:t> →</a:t>
            </a:r>
            <a:r>
              <a:rPr lang="en-US" dirty="0" smtClean="0"/>
              <a:t>  </a:t>
            </a:r>
            <a:r>
              <a:rPr lang="en-US" dirty="0"/>
              <a:t>2Cu +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Synthesis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Element + Element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>
                <a:cs typeface="Times New Roman"/>
              </a:rPr>
              <a:t>Compound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Clues as to figure out it is a synthesis reaction</a:t>
            </a:r>
          </a:p>
          <a:p>
            <a:r>
              <a:rPr lang="en-US" dirty="0" smtClean="0"/>
              <a:t>Change in appearance</a:t>
            </a:r>
          </a:p>
          <a:p>
            <a:r>
              <a:rPr lang="en-US" dirty="0" smtClean="0">
                <a:solidFill>
                  <a:srgbClr val="FF0000"/>
                </a:solidFill>
                <a:cs typeface="Times New Roman"/>
              </a:rPr>
              <a:t>** </a:t>
            </a:r>
            <a:r>
              <a:rPr lang="en-US" dirty="0" smtClean="0"/>
              <a:t>Increase in mass</a:t>
            </a:r>
            <a:r>
              <a:rPr lang="en-US" dirty="0" smtClean="0">
                <a:solidFill>
                  <a:srgbClr val="FF0000"/>
                </a:solidFill>
                <a:cs typeface="Times New Roman"/>
              </a:rPr>
              <a:t> **</a:t>
            </a:r>
            <a:endParaRPr lang="en-US" dirty="0" smtClean="0"/>
          </a:p>
          <a:p>
            <a:r>
              <a:rPr lang="en-US" dirty="0" smtClean="0"/>
              <a:t>Have only 1 product at end of reaction</a:t>
            </a:r>
          </a:p>
          <a:p>
            <a:r>
              <a:rPr lang="en-US" dirty="0" smtClean="0"/>
              <a:t>Solid is produce (usually)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cs typeface="Times New Roman"/>
              </a:rPr>
              <a:t>Compound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Element + Element</a:t>
            </a:r>
          </a:p>
          <a:p>
            <a:pPr marL="342900" lvl="1" indent="-342900">
              <a:buNone/>
            </a:pPr>
            <a:endParaRPr lang="en-US" dirty="0">
              <a:cs typeface="Times New Roman"/>
            </a:endParaRPr>
          </a:p>
          <a:p>
            <a:pPr marL="342900" lvl="1" indent="-342900">
              <a:buNone/>
            </a:pPr>
            <a:r>
              <a:rPr lang="en-US" dirty="0" smtClean="0"/>
              <a:t>Clues as to figure out it is a decomposition reaction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cs typeface="Times New Roman"/>
              </a:rPr>
              <a:t>Change in appearance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cs typeface="Times New Roman"/>
              </a:rPr>
              <a:t>** </a:t>
            </a:r>
            <a:r>
              <a:rPr lang="en-US" dirty="0" smtClean="0">
                <a:cs typeface="Times New Roman"/>
              </a:rPr>
              <a:t>Decrease in mass</a:t>
            </a:r>
            <a:r>
              <a:rPr lang="en-US" dirty="0" smtClean="0">
                <a:solidFill>
                  <a:srgbClr val="FF0000"/>
                </a:solidFill>
                <a:cs typeface="Times New Roman"/>
              </a:rPr>
              <a:t> **</a:t>
            </a:r>
            <a:endParaRPr lang="en-US" dirty="0" smtClean="0">
              <a:cs typeface="Times New Roman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cs typeface="Times New Roman"/>
              </a:rPr>
              <a:t>Two things are produced</a:t>
            </a:r>
          </a:p>
          <a:p>
            <a:pPr marL="342900" lvl="1" indent="-342900">
              <a:buNone/>
            </a:pPr>
            <a:endParaRPr lang="en-US" dirty="0" smtClean="0">
              <a:cs typeface="Times New Roman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Displacement </a:t>
            </a:r>
            <a:r>
              <a:rPr lang="en-US" dirty="0" smtClean="0"/>
              <a:t>Reaction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ab</a:t>
            </a:r>
            <a:r>
              <a:rPr lang="en-US" dirty="0" smtClean="0"/>
              <a:t> + </a:t>
            </a:r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>
                <a:cs typeface="Times New Roman"/>
              </a:rPr>
              <a:t>ac + </a:t>
            </a:r>
            <a:r>
              <a:rPr lang="en-US" dirty="0" err="1">
                <a:cs typeface="Times New Roman"/>
              </a:rPr>
              <a:t>bd</a:t>
            </a:r>
            <a:endParaRPr lang="en-US" dirty="0">
              <a:cs typeface="Times New Roman"/>
            </a:endParaRPr>
          </a:p>
          <a:p>
            <a:pPr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Clues as to figure out it is a single displacement reaction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cs typeface="Times New Roman"/>
              </a:rPr>
              <a:t>Change in appearance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cs typeface="Times New Roman"/>
              </a:rPr>
              <a:t>**</a:t>
            </a:r>
            <a:r>
              <a:rPr lang="en-US" dirty="0" smtClean="0">
                <a:cs typeface="Times New Roman"/>
              </a:rPr>
              <a:t>No change in mass</a:t>
            </a:r>
            <a:r>
              <a:rPr lang="en-US" dirty="0" smtClean="0">
                <a:solidFill>
                  <a:srgbClr val="FF0000"/>
                </a:solidFill>
                <a:cs typeface="Times New Roman"/>
              </a:rPr>
              <a:t>**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cs typeface="Times New Roman"/>
              </a:rPr>
              <a:t>Two new things produced (which are different from the two things you started with)</a:t>
            </a:r>
            <a:endParaRPr lang="en-US" dirty="0">
              <a:cs typeface="Times New Roman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If there is only one thing you remember from this class, this is it!</a:t>
            </a:r>
          </a:p>
          <a:p>
            <a:pPr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</a:rPr>
              <a:t>Nothing is neither created nor destroyed, but is converted from one form to another!</a:t>
            </a:r>
          </a:p>
          <a:p>
            <a:pPr>
              <a:buNone/>
            </a:pPr>
            <a:endParaRPr lang="en-CA" sz="36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plain </a:t>
            </a:r>
            <a:r>
              <a:rPr lang="en-US" dirty="0"/>
              <a:t>E</a:t>
            </a:r>
            <a:r>
              <a:rPr lang="en-US" dirty="0" smtClean="0"/>
              <a:t>nglish, it means that in a chemical reaction, you’re not creating matter or destroying it, but changing the matter into different types of particles</a:t>
            </a:r>
          </a:p>
          <a:p>
            <a:r>
              <a:rPr lang="en-US" dirty="0" smtClean="0"/>
              <a:t>The mass of the matter at the beginning of the reaction equals the mass of the matter produced at the end of the reaction</a:t>
            </a:r>
          </a:p>
          <a:p>
            <a:pPr algn="ctr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This means that the number of atoms in the reactants must equal the number of atoms in the products</a:t>
            </a:r>
            <a:r>
              <a:rPr lang="en-US" u="sng" dirty="0" smtClean="0">
                <a:solidFill>
                  <a:srgbClr val="FFCC0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Recap of Atoms/Molecules/Elements/ Compounds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+mj-lt"/>
              </a:rPr>
              <a:t>Atom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latin typeface="+mj-lt"/>
                <a:cs typeface="Times New Roman"/>
              </a:rPr>
              <a:t> smallest particle of </a:t>
            </a:r>
            <a:r>
              <a:rPr lang="en-US" b="1" dirty="0" smtClean="0">
                <a:latin typeface="+mj-lt"/>
                <a:cs typeface="Times New Roman"/>
              </a:rPr>
              <a:t>matter</a:t>
            </a:r>
            <a:endParaRPr lang="en-US" dirty="0" smtClean="0">
              <a:latin typeface="+mj-lt"/>
              <a:cs typeface="Times New Roman"/>
            </a:endParaRPr>
          </a:p>
          <a:p>
            <a:pPr lvl="1"/>
            <a:r>
              <a:rPr lang="en-US" dirty="0" smtClean="0">
                <a:latin typeface="+mj-lt"/>
                <a:cs typeface="Times New Roman"/>
              </a:rPr>
              <a:t>Smallest part of an </a:t>
            </a:r>
            <a:r>
              <a:rPr lang="en-US" b="1" dirty="0" smtClean="0">
                <a:latin typeface="+mj-lt"/>
                <a:cs typeface="Times New Roman"/>
              </a:rPr>
              <a:t>element</a:t>
            </a:r>
          </a:p>
          <a:p>
            <a:pPr lvl="2"/>
            <a:r>
              <a:rPr lang="en-US" dirty="0" smtClean="0">
                <a:latin typeface="+mj-lt"/>
                <a:cs typeface="Times New Roman"/>
              </a:rPr>
              <a:t>Ag, Fe, H are all atoms</a:t>
            </a:r>
          </a:p>
          <a:p>
            <a:pPr lvl="1"/>
            <a:endParaRPr lang="en-US" dirty="0">
              <a:latin typeface="+mj-lt"/>
              <a:cs typeface="Times New Roman"/>
            </a:endParaRPr>
          </a:p>
          <a:p>
            <a:r>
              <a:rPr lang="en-US" dirty="0" smtClean="0">
                <a:latin typeface="+mj-lt"/>
                <a:cs typeface="Times New Roman"/>
              </a:rPr>
              <a:t>Molecules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latin typeface="+mj-lt"/>
                <a:cs typeface="Times New Roman"/>
              </a:rPr>
              <a:t> combination of 2 or more atoms, which are either the same or different</a:t>
            </a:r>
          </a:p>
          <a:p>
            <a:pPr lvl="2"/>
            <a:r>
              <a:rPr lang="en-US" dirty="0" err="1" smtClean="0">
                <a:latin typeface="+mj-lt"/>
                <a:cs typeface="Times New Roman"/>
              </a:rPr>
              <a:t>NaCl</a:t>
            </a:r>
            <a:r>
              <a:rPr lang="en-US" dirty="0" smtClean="0">
                <a:latin typeface="+mj-lt"/>
                <a:cs typeface="Times New Roman"/>
              </a:rPr>
              <a:t>, </a:t>
            </a:r>
            <a:r>
              <a:rPr lang="en-US" dirty="0" smtClean="0">
                <a:latin typeface="+mj-lt"/>
              </a:rPr>
              <a:t>H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O are all molecules</a:t>
            </a:r>
          </a:p>
          <a:p>
            <a:pPr lvl="2">
              <a:buNone/>
            </a:pPr>
            <a:endParaRPr lang="en-US" dirty="0" smtClean="0">
              <a:latin typeface="+mj-lt"/>
              <a:cs typeface="Times New Roman"/>
            </a:endParaRPr>
          </a:p>
          <a:p>
            <a:r>
              <a:rPr lang="en-US" dirty="0" smtClean="0">
                <a:latin typeface="+mj-lt"/>
                <a:cs typeface="Times New Roman"/>
              </a:rPr>
              <a:t>Element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latin typeface="+mj-lt"/>
                <a:cs typeface="Times New Roman"/>
              </a:rPr>
              <a:t> can’t be broken down into simpler substances. Atoms or molecules that are made up of one or more </a:t>
            </a:r>
            <a:r>
              <a:rPr lang="en-US" u="sng" dirty="0" smtClean="0">
                <a:latin typeface="+mj-lt"/>
                <a:cs typeface="Times New Roman"/>
              </a:rPr>
              <a:t>identical molecules</a:t>
            </a:r>
            <a:endParaRPr lang="en-US" dirty="0" smtClean="0">
              <a:latin typeface="+mj-lt"/>
              <a:cs typeface="Times New Roman"/>
            </a:endParaRPr>
          </a:p>
          <a:p>
            <a:pPr lvl="2"/>
            <a:r>
              <a:rPr lang="en-US" dirty="0" err="1" smtClean="0">
                <a:latin typeface="+mj-lt"/>
                <a:cs typeface="Times New Roman"/>
              </a:rPr>
              <a:t>Xe</a:t>
            </a:r>
            <a:r>
              <a:rPr lang="en-US" dirty="0" smtClean="0">
                <a:latin typeface="+mj-lt"/>
                <a:cs typeface="Times New Roman"/>
              </a:rPr>
              <a:t>, </a:t>
            </a:r>
            <a:r>
              <a:rPr lang="en-US" dirty="0" smtClean="0">
                <a:latin typeface="+mj-lt"/>
              </a:rPr>
              <a:t>O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are all elements</a:t>
            </a:r>
          </a:p>
          <a:p>
            <a:pPr lvl="2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Compounds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latin typeface="+mj-lt"/>
                <a:cs typeface="Times New Roman"/>
              </a:rPr>
              <a:t>  </a:t>
            </a:r>
            <a:r>
              <a:rPr lang="en-US" u="sng" dirty="0" smtClean="0">
                <a:latin typeface="+mj-lt"/>
                <a:cs typeface="Times New Roman"/>
              </a:rPr>
              <a:t>can</a:t>
            </a:r>
            <a:r>
              <a:rPr lang="en-US" dirty="0" smtClean="0">
                <a:latin typeface="+mj-lt"/>
                <a:cs typeface="Times New Roman"/>
              </a:rPr>
              <a:t> be broken down into simpler substances called </a:t>
            </a:r>
            <a:r>
              <a:rPr lang="en-US" u="sng" dirty="0" smtClean="0">
                <a:latin typeface="+mj-lt"/>
                <a:cs typeface="Times New Roman"/>
              </a:rPr>
              <a:t>elements</a:t>
            </a:r>
            <a:r>
              <a:rPr lang="en-US" dirty="0" smtClean="0">
                <a:latin typeface="+mj-lt"/>
                <a:cs typeface="Times New Roman"/>
              </a:rPr>
              <a:t>. </a:t>
            </a:r>
          </a:p>
          <a:p>
            <a:pPr lvl="2"/>
            <a:r>
              <a:rPr lang="en-US" dirty="0" smtClean="0">
                <a:latin typeface="+mj-lt"/>
                <a:cs typeface="Times New Roman"/>
              </a:rPr>
              <a:t>CaCO</a:t>
            </a:r>
            <a:r>
              <a:rPr lang="en-US" sz="1000" dirty="0" smtClean="0">
                <a:latin typeface="+mj-lt"/>
                <a:cs typeface="Times New Roman"/>
              </a:rPr>
              <a:t>3, </a:t>
            </a:r>
            <a:r>
              <a:rPr lang="en-US" dirty="0" err="1"/>
              <a:t>NaCl</a:t>
            </a:r>
            <a:r>
              <a:rPr lang="en-US" dirty="0"/>
              <a:t>, CO</a:t>
            </a:r>
            <a:r>
              <a:rPr lang="en-US" baseline="-25000" dirty="0"/>
              <a:t>2</a:t>
            </a:r>
            <a:r>
              <a:rPr lang="en-US" dirty="0"/>
              <a:t>, CaCO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dirty="0" smtClean="0"/>
              <a:t>NaNO</a:t>
            </a:r>
            <a:r>
              <a:rPr lang="en-US" baseline="-25000" dirty="0" smtClean="0"/>
              <a:t>2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Experiment! :D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Spend 3 </a:t>
            </a:r>
            <a:r>
              <a:rPr lang="en-US" dirty="0" err="1" smtClean="0"/>
              <a:t>mins</a:t>
            </a:r>
            <a:r>
              <a:rPr lang="en-US" dirty="0" smtClean="0"/>
              <a:t>. making a list of words that describe the person sitting next to you (max 8)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Do you have words that describe their</a:t>
            </a:r>
          </a:p>
          <a:p>
            <a:r>
              <a:rPr lang="en-US" dirty="0" smtClean="0"/>
              <a:t>Physical features</a:t>
            </a:r>
          </a:p>
          <a:p>
            <a:r>
              <a:rPr lang="en-US" dirty="0" smtClean="0"/>
              <a:t>Personality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These words which describes the person are </a:t>
            </a:r>
            <a:r>
              <a:rPr lang="en-US" b="1" dirty="0" smtClean="0">
                <a:solidFill>
                  <a:schemeClr val="accent2"/>
                </a:solidFill>
              </a:rPr>
              <a:t>properties</a:t>
            </a:r>
            <a:r>
              <a:rPr lang="en-US" b="1" dirty="0" smtClean="0"/>
              <a:t> </a:t>
            </a:r>
            <a:r>
              <a:rPr lang="en-US" dirty="0" smtClean="0"/>
              <a:t>of the person!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balancing Chemical Equations</a:t>
            </a:r>
            <a:br>
              <a:rPr lang="en-US" dirty="0" smtClean="0"/>
            </a:br>
            <a:r>
              <a:rPr lang="en-US" dirty="0" smtClean="0"/>
              <a:t>Picture Way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skeleton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“Photocopy” molecules until the same number of each atoms appear on each side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“Re-write” equations show the number of molecules involved in the chemical reaction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Key: The number of atoms in the reaction side must equal the number of atoms in the product side!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 </a:t>
            </a: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→ CO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n-CA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→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FeCl</a:t>
            </a:r>
            <a:r>
              <a:rPr lang="en-US" baseline="-25000" dirty="0" smtClean="0"/>
              <a:t>2</a:t>
            </a:r>
            <a:r>
              <a:rPr lang="en-US" dirty="0" smtClean="0"/>
              <a:t> + 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→ Fe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NaCl</a:t>
            </a:r>
            <a:endParaRPr lang="en-CA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/>
              <a:t>Cu + O</a:t>
            </a:r>
            <a:r>
              <a:rPr lang="en-US" baseline="-25000" dirty="0"/>
              <a:t>2</a:t>
            </a:r>
            <a:r>
              <a:rPr lang="en-US" dirty="0"/>
              <a:t>→ </a:t>
            </a:r>
            <a:r>
              <a:rPr lang="en-US" dirty="0" err="1"/>
              <a:t>CuO</a:t>
            </a:r>
            <a:endParaRPr lang="en-CA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P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→ PH</a:t>
            </a:r>
            <a:r>
              <a:rPr lang="en-US" baseline="-25000" dirty="0"/>
              <a:t>3</a:t>
            </a:r>
            <a:endParaRPr lang="en-CA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+ Al → H</a:t>
            </a:r>
            <a:r>
              <a:rPr lang="en-US" baseline="-25000" dirty="0"/>
              <a:t>2</a:t>
            </a:r>
            <a:r>
              <a:rPr lang="en-US" dirty="0"/>
              <a:t> + Al</a:t>
            </a:r>
            <a:r>
              <a:rPr lang="en-US" baseline="-25000" dirty="0"/>
              <a:t>2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3</a:t>
            </a:r>
            <a:endParaRPr lang="en-CA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→ 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CA" dirty="0"/>
          </a:p>
        </p:txBody>
      </p:sp>
      <p:pic>
        <p:nvPicPr>
          <p:cNvPr id="4" name="Content Placeholder 3" descr="Methane Pt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312" y="2209800"/>
            <a:ext cx="8966489" cy="3352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→ 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CA" dirty="0"/>
          </a:p>
        </p:txBody>
      </p:sp>
      <p:pic>
        <p:nvPicPr>
          <p:cNvPr id="4" name="Content Placeholder 3" descr="Methane P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04800" y="1396475"/>
            <a:ext cx="9140540" cy="4623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→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CA" dirty="0"/>
          </a:p>
        </p:txBody>
      </p:sp>
      <p:pic>
        <p:nvPicPr>
          <p:cNvPr id="4" name="Content Placeholder 3" descr="Water Pt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2382964"/>
            <a:ext cx="9114973" cy="2951036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→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CA" dirty="0"/>
          </a:p>
        </p:txBody>
      </p:sp>
      <p:pic>
        <p:nvPicPr>
          <p:cNvPr id="4" name="Content Placeholder 3" descr="Water P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51793"/>
            <a:ext cx="8001000" cy="3911032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FeCl</a:t>
            </a:r>
            <a:r>
              <a:rPr lang="en-US" baseline="-25000" dirty="0" smtClean="0"/>
              <a:t>2</a:t>
            </a:r>
            <a:r>
              <a:rPr lang="en-US" dirty="0" smtClean="0"/>
              <a:t> + 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→ Fe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NaCl</a:t>
            </a:r>
            <a:endParaRPr lang="en-CA" dirty="0"/>
          </a:p>
        </p:txBody>
      </p:sp>
      <p:pic>
        <p:nvPicPr>
          <p:cNvPr id="4" name="Content Placeholder 3" descr="Iron Chloride Pt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100074"/>
            <a:ext cx="8870564" cy="3538726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FeCl</a:t>
            </a:r>
            <a:r>
              <a:rPr lang="en-US" baseline="-25000" dirty="0" smtClean="0"/>
              <a:t>2</a:t>
            </a:r>
            <a:r>
              <a:rPr lang="en-US" dirty="0" smtClean="0"/>
              <a:t> + 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→ Fe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NaCl</a:t>
            </a:r>
            <a:endParaRPr lang="en-CA" dirty="0"/>
          </a:p>
        </p:txBody>
      </p:sp>
      <p:pic>
        <p:nvPicPr>
          <p:cNvPr id="4" name="Content Placeholder 3" descr="Iron Chloride P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956420"/>
            <a:ext cx="8711851" cy="37585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sz="3600" dirty="0" smtClean="0"/>
              <a:t>Balance the Following Equations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WORKSHEETS!</a:t>
            </a:r>
            <a:endParaRPr lang="en-US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-The more you practice balancing equations, the less you need to draw them all out, and the more you can do it just by doing a numbers game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Properties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Def: a quality or distinctive trait that describes an object or substance</a:t>
            </a:r>
          </a:p>
          <a:p>
            <a:r>
              <a:rPr lang="en-US" dirty="0" smtClean="0"/>
              <a:t>Two types of properties</a:t>
            </a:r>
          </a:p>
          <a:p>
            <a:pPr lvl="1"/>
            <a:r>
              <a:rPr lang="en-US" dirty="0" smtClean="0"/>
              <a:t>Physical</a:t>
            </a:r>
          </a:p>
          <a:p>
            <a:pPr lvl="2"/>
            <a:r>
              <a:rPr lang="en-US" dirty="0" smtClean="0"/>
              <a:t>Qualitative physical property: detected by the 5 senses</a:t>
            </a:r>
          </a:p>
          <a:p>
            <a:pPr lvl="3"/>
            <a:r>
              <a:rPr lang="en-US" dirty="0" err="1" smtClean="0"/>
              <a:t>Colour</a:t>
            </a:r>
            <a:r>
              <a:rPr lang="en-US" dirty="0" smtClean="0"/>
              <a:t>, shape, taste, </a:t>
            </a:r>
            <a:r>
              <a:rPr lang="en-US" dirty="0" err="1" smtClean="0"/>
              <a:t>odour</a:t>
            </a:r>
            <a:endParaRPr lang="en-US" dirty="0" smtClean="0"/>
          </a:p>
          <a:p>
            <a:pPr lvl="2"/>
            <a:r>
              <a:rPr lang="en-US" dirty="0" smtClean="0"/>
              <a:t>Quantitative physical property: measurable</a:t>
            </a:r>
          </a:p>
          <a:p>
            <a:pPr lvl="3"/>
            <a:r>
              <a:rPr lang="en-US" dirty="0" smtClean="0"/>
              <a:t>Height, weight, diameter</a:t>
            </a:r>
          </a:p>
          <a:p>
            <a:pPr lvl="1"/>
            <a:r>
              <a:rPr lang="en-US" dirty="0" smtClean="0"/>
              <a:t>Chemical</a:t>
            </a:r>
          </a:p>
          <a:p>
            <a:pPr lvl="2"/>
            <a:r>
              <a:rPr lang="en-US" dirty="0" smtClean="0"/>
              <a:t>How something reacts when put in contact with something else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Properties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substances have lots of properties, however, some properties are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characteristic</a:t>
            </a:r>
            <a:r>
              <a:rPr lang="en-US" dirty="0" smtClean="0"/>
              <a:t> and some are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non-characteristic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Characteristic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+mj-lt"/>
                <a:cs typeface="Times New Roman"/>
              </a:rPr>
              <a:t> specific properties for only one object/one group of objects</a:t>
            </a:r>
          </a:p>
          <a:p>
            <a:pPr lvl="1"/>
            <a:r>
              <a:rPr lang="en-US" dirty="0" smtClean="0">
                <a:latin typeface="+mj-lt"/>
                <a:cs typeface="Times New Roman"/>
              </a:rPr>
              <a:t>DNA of humans, fingerprints of individuals</a:t>
            </a:r>
          </a:p>
          <a:p>
            <a:pPr lvl="1">
              <a:buNone/>
            </a:pPr>
            <a:endParaRPr lang="en-US" dirty="0" smtClean="0">
              <a:latin typeface="+mj-lt"/>
              <a:cs typeface="Times New Roman"/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/>
              </a:rPr>
              <a:t>Non-characteristic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properties that more than one object share/common to many objects</a:t>
            </a:r>
          </a:p>
          <a:p>
            <a:pPr lvl="1"/>
            <a:r>
              <a:rPr lang="en-US" dirty="0" smtClean="0">
                <a:latin typeface="+mj-lt"/>
                <a:cs typeface="Times New Roman"/>
              </a:rPr>
              <a:t>An orange, a car and Ms. Di </a:t>
            </a:r>
            <a:r>
              <a:rPr lang="en-US" dirty="0" err="1" smtClean="0">
                <a:latin typeface="+mj-lt"/>
                <a:cs typeface="Times New Roman"/>
              </a:rPr>
              <a:t>Lallo’s</a:t>
            </a:r>
            <a:r>
              <a:rPr lang="en-US" dirty="0" smtClean="0">
                <a:latin typeface="+mj-lt"/>
                <a:cs typeface="Times New Roman"/>
              </a:rPr>
              <a:t> top are all blue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Properties for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Solids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Melting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Density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+mj-lt"/>
                <a:cs typeface="Times New Roman"/>
              </a:rPr>
              <a:t> number of grams of a substance that occupies a certain amount of space</a:t>
            </a:r>
          </a:p>
          <a:p>
            <a:pPr marL="514350" indent="-514350">
              <a:buNone/>
            </a:pPr>
            <a:endParaRPr lang="en-US" dirty="0">
              <a:latin typeface="+mj-lt"/>
              <a:cs typeface="Times New Roman"/>
            </a:endParaRP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Times New Roman"/>
              </a:rPr>
              <a:t>Gases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Boiling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Melting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Density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**Reaction to lime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**Reaction to a flame</a:t>
            </a:r>
          </a:p>
          <a:p>
            <a:pPr marL="514350" indent="-514350">
              <a:buNone/>
            </a:pPr>
            <a:r>
              <a:rPr lang="en-US" dirty="0">
                <a:latin typeface="+mj-lt"/>
                <a:cs typeface="Times New Roman"/>
              </a:rPr>
              <a:t>		</a:t>
            </a:r>
            <a:r>
              <a:rPr lang="en-US" dirty="0" smtClean="0">
                <a:latin typeface="+mj-lt"/>
                <a:cs typeface="Times New Roman"/>
              </a:rPr>
              <a:t>			Show link </a:t>
            </a:r>
            <a:r>
              <a:rPr lang="en-US" dirty="0" smtClean="0">
                <a:latin typeface="+mj-lt"/>
                <a:cs typeface="Times New Roman"/>
                <a:hlinkClick r:id="rId2"/>
              </a:rPr>
              <a:t>http://www.youtube.com/watch?v=LiAvDpl5aJA&amp;feature=related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What is a change?</a:t>
            </a:r>
          </a:p>
          <a:p>
            <a:r>
              <a:rPr lang="en-US" dirty="0" smtClean="0"/>
              <a:t>Def: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process of becoming different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But there are different types of changes when it comes to science!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Physical change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changes which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go</a:t>
            </a:r>
            <a:r>
              <a:rPr lang="en-US" dirty="0" smtClean="0">
                <a:cs typeface="Times New Roman"/>
              </a:rPr>
              <a:t> from one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state of matter </a:t>
            </a:r>
            <a:r>
              <a:rPr lang="en-US" dirty="0" smtClean="0">
                <a:cs typeface="Times New Roman"/>
              </a:rPr>
              <a:t>to another, but don’t change the atomic structure!</a:t>
            </a:r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Chemical change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cs typeface="Times New Roman"/>
              </a:rPr>
              <a:t> changes which change the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  <a:cs typeface="Times New Roman"/>
              </a:rPr>
              <a:t>basic atomic structure</a:t>
            </a:r>
            <a:endParaRPr lang="en-CA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different, but atomically is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still the same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/>
              <a:t>Nothing is broken down, it just looks different</a:t>
            </a:r>
          </a:p>
          <a:p>
            <a:r>
              <a:rPr lang="en-US" dirty="0" smtClean="0"/>
              <a:t>Atomic structure prior and post change are </a:t>
            </a:r>
            <a:r>
              <a:rPr lang="en-US" u="sng" dirty="0" smtClean="0"/>
              <a:t>still the same</a:t>
            </a:r>
            <a:endParaRPr lang="en-US" dirty="0" smtClean="0"/>
          </a:p>
          <a:p>
            <a:r>
              <a:rPr lang="en-US" dirty="0" smtClean="0"/>
              <a:t>Usually involves a phase change</a:t>
            </a:r>
          </a:p>
          <a:p>
            <a:pPr lvl="1"/>
            <a:r>
              <a:rPr lang="en-US" dirty="0" smtClean="0"/>
              <a:t>Water going from solid form to liquid form</a:t>
            </a:r>
          </a:p>
          <a:p>
            <a:pPr lvl="1"/>
            <a:r>
              <a:rPr lang="en-US" dirty="0" smtClean="0"/>
              <a:t>Melting butter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Condensation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going from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/>
              </a:rPr>
              <a:t>gas </a:t>
            </a:r>
            <a:r>
              <a:rPr lang="en-US" dirty="0" smtClean="0">
                <a:latin typeface="+mj-lt"/>
                <a:cs typeface="Times New Roman"/>
              </a:rPr>
              <a:t>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/>
              </a:rPr>
              <a:t>liquid</a:t>
            </a:r>
          </a:p>
          <a:p>
            <a:pPr lvl="1"/>
            <a:r>
              <a:rPr lang="en-US" sz="2000" dirty="0" smtClean="0">
                <a:latin typeface="+mj-lt"/>
                <a:cs typeface="Times New Roman"/>
              </a:rPr>
              <a:t>Clouds, dew</a:t>
            </a:r>
            <a:endParaRPr lang="en-US" sz="2000" dirty="0" smtClean="0"/>
          </a:p>
          <a:p>
            <a:r>
              <a:rPr lang="en-US" dirty="0" smtClean="0"/>
              <a:t>Evaporation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>
                <a:cs typeface="Times New Roman"/>
              </a:rPr>
              <a:t>going from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/>
              </a:rPr>
              <a:t>liquid </a:t>
            </a:r>
            <a:r>
              <a:rPr lang="en-US" dirty="0" smtClean="0">
                <a:cs typeface="Times New Roman"/>
              </a:rPr>
              <a:t>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gas </a:t>
            </a:r>
          </a:p>
          <a:p>
            <a:pPr lvl="1"/>
            <a:r>
              <a:rPr lang="en-US" sz="2000" dirty="0" smtClean="0"/>
              <a:t>Steam from hot shower, boiling water</a:t>
            </a:r>
          </a:p>
          <a:p>
            <a:r>
              <a:rPr lang="en-US" dirty="0" smtClean="0"/>
              <a:t>Fusion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>
                <a:cs typeface="Times New Roman"/>
              </a:rPr>
              <a:t>going from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solid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 </a:t>
            </a:r>
            <a:r>
              <a:rPr lang="en-US" dirty="0">
                <a:cs typeface="Times New Roman"/>
              </a:rPr>
              <a:t>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/>
              </a:rPr>
              <a:t>liquid</a:t>
            </a:r>
          </a:p>
          <a:p>
            <a:pPr lvl="1"/>
            <a:r>
              <a:rPr lang="en-US" sz="2000" dirty="0" smtClean="0">
                <a:cs typeface="Times New Roman"/>
              </a:rPr>
              <a:t>Popsicle melting, volcano erupting</a:t>
            </a:r>
            <a:endParaRPr lang="en-US" sz="2000" dirty="0" smtClean="0"/>
          </a:p>
          <a:p>
            <a:r>
              <a:rPr lang="en-US" dirty="0" smtClean="0"/>
              <a:t>Solidification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>
                <a:cs typeface="Times New Roman"/>
              </a:rPr>
              <a:t>going from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/>
              </a:rPr>
              <a:t>liquid </a:t>
            </a:r>
            <a:r>
              <a:rPr lang="en-US" dirty="0" smtClean="0">
                <a:cs typeface="Times New Roman"/>
              </a:rPr>
              <a:t>to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 solid</a:t>
            </a:r>
          </a:p>
          <a:p>
            <a:pPr lvl="1"/>
            <a:r>
              <a:rPr lang="en-US" sz="2200" dirty="0" smtClean="0">
                <a:cs typeface="Times New Roman"/>
              </a:rPr>
              <a:t>Freezing water, hardening of melted butter</a:t>
            </a:r>
            <a:endParaRPr lang="en-US" sz="2200" dirty="0" smtClean="0"/>
          </a:p>
          <a:p>
            <a:r>
              <a:rPr lang="en-US" dirty="0" smtClean="0"/>
              <a:t>Sublimation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>
                <a:cs typeface="Times New Roman"/>
              </a:rPr>
              <a:t>going from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solid</a:t>
            </a:r>
            <a:r>
              <a:rPr lang="en-US" dirty="0" smtClean="0">
                <a:cs typeface="Times New Roman"/>
              </a:rPr>
              <a:t> 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gas </a:t>
            </a:r>
          </a:p>
          <a:p>
            <a:pPr lvl="1"/>
            <a:r>
              <a:rPr lang="en-US" sz="2200" dirty="0">
                <a:cs typeface="Times New Roman"/>
              </a:rPr>
              <a:t>F</a:t>
            </a:r>
            <a:r>
              <a:rPr lang="en-US" sz="2200" dirty="0" smtClean="0">
                <a:cs typeface="Times New Roman"/>
              </a:rPr>
              <a:t>ire extinguisher </a:t>
            </a:r>
          </a:p>
          <a:p>
            <a:pPr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	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     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 smtClean="0">
                <a:cs typeface="Times New Roman"/>
              </a:rPr>
              <a:t>going from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gas </a:t>
            </a:r>
            <a:r>
              <a:rPr lang="en-US" dirty="0" smtClean="0">
                <a:cs typeface="Times New Roman"/>
              </a:rPr>
              <a:t>to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 solid</a:t>
            </a:r>
          </a:p>
          <a:p>
            <a:pPr lvl="1"/>
            <a:r>
              <a:rPr lang="en-US" sz="2200" dirty="0" smtClean="0">
                <a:cs typeface="Times New Roman"/>
              </a:rPr>
              <a:t>Dry ice, moth balls</a:t>
            </a:r>
            <a:endParaRPr lang="en-US" sz="19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different and is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atomically different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Something new is formed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Burning wood, rusting metal</a:t>
            </a:r>
          </a:p>
          <a:p>
            <a:r>
              <a:rPr lang="en-US" dirty="0" smtClean="0"/>
              <a:t>Atomic structure prior and post the change </a:t>
            </a:r>
            <a:r>
              <a:rPr lang="en-US" u="sng" dirty="0" smtClean="0"/>
              <a:t>are different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1073</Words>
  <Application>Microsoft Office PowerPoint</Application>
  <PresentationFormat>On-screen Show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Changes in matter</vt:lpstr>
      <vt:lpstr>Social Experiment! :D</vt:lpstr>
      <vt:lpstr>Recap: Properties</vt:lpstr>
      <vt:lpstr>Recap: Properties</vt:lpstr>
      <vt:lpstr>Characteristic Properties for</vt:lpstr>
      <vt:lpstr>Changes!</vt:lpstr>
      <vt:lpstr>Physical Change</vt:lpstr>
      <vt:lpstr>Phase Changes</vt:lpstr>
      <vt:lpstr>Chemical Changes</vt:lpstr>
      <vt:lpstr>Common signs a Chemical change occurred</vt:lpstr>
      <vt:lpstr>Common signs a Chemical change occurred</vt:lpstr>
      <vt:lpstr>Chemical Reaction</vt:lpstr>
      <vt:lpstr>Types of Chemical Reactions</vt:lpstr>
      <vt:lpstr>Synthesis Reaction</vt:lpstr>
      <vt:lpstr>Decomposition Reaction</vt:lpstr>
      <vt:lpstr>Displacement Reaction</vt:lpstr>
      <vt:lpstr>Conservation of Matter</vt:lpstr>
      <vt:lpstr>Conservation of Matter</vt:lpstr>
      <vt:lpstr>Recap of Atoms/Molecules/Elements/ Compounds</vt:lpstr>
      <vt:lpstr>Rules for balancing Chemical Equations Picture Way</vt:lpstr>
      <vt:lpstr>Examples</vt:lpstr>
      <vt:lpstr>CH4 + O2 → CO2 + H2O</vt:lpstr>
      <vt:lpstr>CH4 + O2 → CO2 + H2O</vt:lpstr>
      <vt:lpstr>H2 + O2 → H2O</vt:lpstr>
      <vt:lpstr>H2 + O2 → H2O</vt:lpstr>
      <vt:lpstr>FeCl2 + Na3PO4 → Fe3(PO4)2 + NaCl</vt:lpstr>
      <vt:lpstr>FeCl2 + Na3PO4 → Fe3(PO4)2 + NaCl</vt:lpstr>
      <vt:lpstr>Practice Balance the Following Equations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matter</dc:title>
  <dc:creator>Andrea Di Lallo</dc:creator>
  <cp:lastModifiedBy>Andrea Di Lallo</cp:lastModifiedBy>
  <cp:revision>22</cp:revision>
  <dcterms:created xsi:type="dcterms:W3CDTF">2012-04-15T17:43:43Z</dcterms:created>
  <dcterms:modified xsi:type="dcterms:W3CDTF">2012-04-24T22:07:15Z</dcterms:modified>
</cp:coreProperties>
</file>